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oboto Slab"/>
      <p:regular r:id="rId17"/>
    </p:embeddedFont>
    <p:embeddedFont>
      <p:font typeface="Roboto Slab"/>
      <p:regular r:id="rId18"/>
    </p:embeddedFont>
    <p:embeddedFont>
      <p:font typeface="Roboto"/>
      <p:regular r:id="rId19"/>
    </p:embeddedFont>
    <p:embeddedFont>
      <p:font typeface="Roboto"/>
      <p:regular r:id="rId20"/>
    </p:embeddedFont>
    <p:embeddedFont>
      <p:font typeface="Roboto"/>
      <p:regular r:id="rId21"/>
    </p:embeddedFont>
    <p:embeddedFont>
      <p:font typeface="Robot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slideLayout" Target="../slideLayouts/slideLayout1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Telecom Customer Churn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Uncovering insights from 6,418 customer transactions to reduce churn and drive strategic growth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95926"/>
            <a:ext cx="11341298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150"/>
              </a:lnSpc>
              <a:buNone/>
            </a:pPr>
            <a:r>
              <a:rPr lang="en-US" sz="8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Key Takeaway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1133951" y="5608915"/>
            <a:ext cx="127026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Churn is preventable. Competitive pricing, enhanced customer service for seniors, and loyalty incentives will significantly reduce attrition and maximize lifetime value.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353764"/>
            <a:ext cx="30480" cy="1236107"/>
          </a:xfrm>
          <a:prstGeom prst="rect">
            <a:avLst/>
          </a:prstGeom>
          <a:solidFill>
            <a:srgbClr val="3257B8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6845022"/>
            <a:ext cx="2455902" cy="623768"/>
          </a:xfrm>
          <a:prstGeom prst="rect">
            <a:avLst/>
          </a:prstGeom>
        </p:spPr>
      </p:pic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3039" y="6845022"/>
            <a:ext cx="2113359" cy="62376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7705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Our Mission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033957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Analyze customer churn behavior using comprehensive transactional data to uncover patterns and guide strategic business decisions.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0342721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Dataset Scope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342721" y="403395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6,418 customer entries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342721" y="4476155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18 key data columns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2721" y="4918353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Demographics, behavior, and churn status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266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Gender Distribution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890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Understanding our customer base demographics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2588538" y="4181475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44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50%</a:t>
            </a:r>
            <a:endParaRPr lang="en-US" sz="44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2428" y="2763798"/>
            <a:ext cx="3402330" cy="340233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565916" y="64496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Male Customers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6940034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Balanced gender representation across customer base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251633" y="4181475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44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50%</a:t>
            </a:r>
            <a:endParaRPr lang="en-US" sz="44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5523" y="2763798"/>
            <a:ext cx="3402330" cy="340233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9229130" y="64496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Female Customers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7456884" y="6940034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Equal distribution enables targeted strategies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89584"/>
            <a:ext cx="75969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Customer Status Breakdown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551992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37788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Stayed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4269224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Loyal customers who continued their service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551992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</p:sp>
      <p:sp>
        <p:nvSpPr>
          <p:cNvPr id="7" name="Text 5"/>
          <p:cNvSpPr/>
          <p:nvPr/>
        </p:nvSpPr>
        <p:spPr>
          <a:xfrm>
            <a:off x="5443776" y="37788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Churned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43776" y="4269224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Customers who discontinued service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551992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</p:sp>
      <p:sp>
        <p:nvSpPr>
          <p:cNvPr id="10" name="Text 8"/>
          <p:cNvSpPr/>
          <p:nvPr/>
        </p:nvSpPr>
        <p:spPr>
          <a:xfrm>
            <a:off x="9866948" y="37788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New Joiners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6948" y="4269224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Recently acquired customers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54769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Segmentation reveals critical patterns in customer lifecycle and retention challenges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9470" y="408146"/>
            <a:ext cx="4455081" cy="463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Revenue Impact Analysis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519470" y="1168837"/>
            <a:ext cx="13591461" cy="237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Customer status directly correlates with revenue performance</a:t>
            </a:r>
            <a:endParaRPr lang="en-US" sz="11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9470" y="1573292"/>
            <a:ext cx="13591461" cy="7165777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6238518" y="8739068"/>
            <a:ext cx="148352" cy="148352"/>
          </a:xfrm>
          <a:prstGeom prst="roundRect">
            <a:avLst>
              <a:gd name="adj" fmla="val 12327"/>
            </a:avLst>
          </a:prstGeom>
          <a:solidFill>
            <a:srgbClr val="101C3C"/>
          </a:solidFill>
          <a:ln/>
        </p:spPr>
      </p:sp>
      <p:sp>
        <p:nvSpPr>
          <p:cNvPr id="6" name="Text 3"/>
          <p:cNvSpPr/>
          <p:nvPr/>
        </p:nvSpPr>
        <p:spPr>
          <a:xfrm>
            <a:off x="6447830" y="8739068"/>
            <a:ext cx="791170" cy="148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11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Customer %</a:t>
            </a:r>
            <a:endParaRPr lang="en-US" sz="1150" dirty="0"/>
          </a:p>
        </p:txBody>
      </p:sp>
      <p:sp>
        <p:nvSpPr>
          <p:cNvPr id="7" name="Shape 4"/>
          <p:cNvSpPr/>
          <p:nvPr/>
        </p:nvSpPr>
        <p:spPr>
          <a:xfrm>
            <a:off x="7391400" y="8739068"/>
            <a:ext cx="148352" cy="148352"/>
          </a:xfrm>
          <a:prstGeom prst="roundRect">
            <a:avLst>
              <a:gd name="adj" fmla="val 12327"/>
            </a:avLst>
          </a:prstGeom>
          <a:solidFill>
            <a:srgbClr val="2C4CA0"/>
          </a:solidFill>
          <a:ln/>
        </p:spPr>
      </p:sp>
      <p:sp>
        <p:nvSpPr>
          <p:cNvPr id="8" name="Text 5"/>
          <p:cNvSpPr/>
          <p:nvPr/>
        </p:nvSpPr>
        <p:spPr>
          <a:xfrm>
            <a:off x="7600712" y="8739068"/>
            <a:ext cx="706636" cy="148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11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Revenue %</a:t>
            </a:r>
            <a:endParaRPr lang="en-US" sz="1150" dirty="0"/>
          </a:p>
        </p:txBody>
      </p:sp>
      <p:sp>
        <p:nvSpPr>
          <p:cNvPr id="9" name="Text 6"/>
          <p:cNvSpPr/>
          <p:nvPr/>
        </p:nvSpPr>
        <p:spPr>
          <a:xfrm>
            <a:off x="519470" y="9351407"/>
            <a:ext cx="13591461" cy="237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Retained customers generate disproportionately higher revenue, highlighting the critical importance of churn prevention</a:t>
            </a:r>
            <a:endParaRPr lang="en-US" sz="1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0693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SQL-Powered Business Intelligence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96465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319701"/>
            <a:ext cx="3664744" cy="3048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80190" y="34940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Extraction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280190" y="3984427"/>
            <a:ext cx="36647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Structured queries in PostgreSQL to access 6,418 customer records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10171748" y="296465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1748" y="3319701"/>
            <a:ext cx="3664863" cy="3048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171748" y="34940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Pattern Analysis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171748" y="3984427"/>
            <a:ext cx="36648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Identified churn behaviors, demographics, and subscription trends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6280190" y="546996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802273"/>
            <a:ext cx="7556421" cy="3048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280190" y="59993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Insight Generation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6280190" y="648974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Transformed raw data into actionable business intelligence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6408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Interactive Power BI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02180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Comprehensive visualization bringing data insights to life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639860"/>
            <a:ext cx="3664744" cy="1730812"/>
          </a:xfrm>
          <a:prstGeom prst="roundRect">
            <a:avLst>
              <a:gd name="adj" fmla="val 1966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51084" y="38971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Real-Time Metrics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51084" y="4387572"/>
            <a:ext cx="31501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Live tracking of churn rates and customer segments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348" y="3639860"/>
            <a:ext cx="3664863" cy="1730812"/>
          </a:xfrm>
          <a:prstGeom prst="roundRect">
            <a:avLst>
              <a:gd name="adj" fmla="val 1966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942642" y="38971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Visual Analytics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42642" y="4387572"/>
            <a:ext cx="31502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Interactive charts revealing behavioral patterns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93790" y="5597485"/>
            <a:ext cx="7556421" cy="1367909"/>
          </a:xfrm>
          <a:prstGeom prst="roundRect">
            <a:avLst>
              <a:gd name="adj" fmla="val 2487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51084" y="58547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Predictive Insights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51084" y="6345198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Machine learning forecasts for new joiners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30003"/>
            <a:ext cx="81298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Machine Learning Predictions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7894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Advanced algorithms forecast churn risk for new customers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7238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Predictive Power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30495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ML models identify at-risk customers before they churn, enabling proactive retention strategies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9521" y="57238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Early Intervention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599521" y="630495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Target new joiners with personalized offers based on predicted churn probability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7484"/>
            <a:ext cx="75766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Strategic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89892"/>
            <a:ext cx="6407944" cy="2774156"/>
          </a:xfrm>
          <a:prstGeom prst="roundRect">
            <a:avLst>
              <a:gd name="adj" fmla="val 1226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24270" y="2020372"/>
            <a:ext cx="6346984" cy="680442"/>
          </a:xfrm>
          <a:prstGeom prst="rect">
            <a:avLst/>
          </a:prstGeom>
          <a:solidFill>
            <a:srgbClr val="E9ECF2"/>
          </a:solidFill>
          <a:ln/>
        </p:spPr>
      </p:sp>
      <p:sp>
        <p:nvSpPr>
          <p:cNvPr id="5" name="Text 3"/>
          <p:cNvSpPr/>
          <p:nvPr/>
        </p:nvSpPr>
        <p:spPr>
          <a:xfrm>
            <a:off x="3827621" y="214788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051084" y="29276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Competitive Pricing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51084" y="3418046"/>
            <a:ext cx="589335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Customer feedback reveals competitors offer better deals. Reassess pricing strategy and promotional offers immediately.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1989892"/>
            <a:ext cx="6408063" cy="2774156"/>
          </a:xfrm>
          <a:prstGeom prst="roundRect">
            <a:avLst>
              <a:gd name="adj" fmla="val 1226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459027" y="2020372"/>
            <a:ext cx="6347103" cy="680442"/>
          </a:xfrm>
          <a:prstGeom prst="rect">
            <a:avLst/>
          </a:prstGeom>
          <a:solidFill>
            <a:srgbClr val="E9ECF2"/>
          </a:solidFill>
          <a:ln/>
        </p:spPr>
      </p:sp>
      <p:sp>
        <p:nvSpPr>
          <p:cNvPr id="10" name="Text 8"/>
          <p:cNvSpPr/>
          <p:nvPr/>
        </p:nvSpPr>
        <p:spPr>
          <a:xfrm>
            <a:off x="10462498" y="214788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7685842" y="2927628"/>
            <a:ext cx="34004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Promote Yearly Contracts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685842" y="3418046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Boost long-term commitment with exclusive benefits and incentives for annual subscriptions.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4990862"/>
            <a:ext cx="6407944" cy="2411254"/>
          </a:xfrm>
          <a:prstGeom prst="roundRect">
            <a:avLst>
              <a:gd name="adj" fmla="val 1411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824270" y="5021342"/>
            <a:ext cx="6346984" cy="680442"/>
          </a:xfrm>
          <a:prstGeom prst="rect">
            <a:avLst/>
          </a:prstGeom>
          <a:solidFill>
            <a:srgbClr val="E9ECF2"/>
          </a:solidFill>
          <a:ln/>
        </p:spPr>
      </p:sp>
      <p:sp>
        <p:nvSpPr>
          <p:cNvPr id="15" name="Text 13"/>
          <p:cNvSpPr/>
          <p:nvPr/>
        </p:nvSpPr>
        <p:spPr>
          <a:xfrm>
            <a:off x="3827621" y="514885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4"/>
          <p:cNvSpPr/>
          <p:nvPr/>
        </p:nvSpPr>
        <p:spPr>
          <a:xfrm>
            <a:off x="1051084" y="5928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Reward Loyalty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051084" y="6419017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 rewards program for customers with consecutive year contracts to increase retention.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428548" y="4990862"/>
            <a:ext cx="6408063" cy="2411254"/>
          </a:xfrm>
          <a:prstGeom prst="roundRect">
            <a:avLst>
              <a:gd name="adj" fmla="val 1411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7459027" y="5021342"/>
            <a:ext cx="6347103" cy="680442"/>
          </a:xfrm>
          <a:prstGeom prst="rect">
            <a:avLst/>
          </a:prstGeom>
          <a:solidFill>
            <a:srgbClr val="E9ECF2"/>
          </a:solidFill>
          <a:ln/>
        </p:spPr>
      </p:sp>
      <p:sp>
        <p:nvSpPr>
          <p:cNvPr id="20" name="Text 18"/>
          <p:cNvSpPr/>
          <p:nvPr/>
        </p:nvSpPr>
        <p:spPr>
          <a:xfrm>
            <a:off x="10462498" y="514885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2650" dirty="0"/>
          </a:p>
        </p:txBody>
      </p:sp>
      <p:sp>
        <p:nvSpPr>
          <p:cNvPr id="21" name="Text 19"/>
          <p:cNvSpPr/>
          <p:nvPr/>
        </p:nvSpPr>
        <p:spPr>
          <a:xfrm>
            <a:off x="7685842" y="5928598"/>
            <a:ext cx="37315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Focus on 50+ Demographics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685842" y="6419017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Majority of churners are above 50. Train support staff on age-appropriate communication and empathy.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2025-11-03T15:41:50Z</dcterms:created>
  <dcterms:modified xsi:type="dcterms:W3CDTF">2025-11-03T15:41:50Z</dcterms:modified>
</cp:coreProperties>
</file>